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  <p:sldMasterId id="2147483684" r:id="rId2"/>
  </p:sldMasterIdLst>
  <p:notesMasterIdLst>
    <p:notesMasterId r:id="rId18"/>
  </p:notesMasterIdLst>
  <p:sldIdLst>
    <p:sldId id="410" r:id="rId3"/>
    <p:sldId id="437" r:id="rId4"/>
    <p:sldId id="454" r:id="rId5"/>
    <p:sldId id="491" r:id="rId6"/>
    <p:sldId id="482" r:id="rId7"/>
    <p:sldId id="483" r:id="rId8"/>
    <p:sldId id="484" r:id="rId9"/>
    <p:sldId id="485" r:id="rId10"/>
    <p:sldId id="496" r:id="rId11"/>
    <p:sldId id="489" r:id="rId12"/>
    <p:sldId id="497" r:id="rId13"/>
    <p:sldId id="490" r:id="rId14"/>
    <p:sldId id="492" r:id="rId15"/>
    <p:sldId id="493" r:id="rId16"/>
    <p:sldId id="411" r:id="rId17"/>
  </p:sldIdLst>
  <p:sldSz cx="9144000" cy="5143500" type="screen16x9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00"/>
    <a:srgbClr val="5DFFA6"/>
    <a:srgbClr val="A8246E"/>
    <a:srgbClr val="009900"/>
    <a:srgbClr val="006600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265" autoAdjust="0"/>
    <p:restoredTop sz="96404" autoAdjust="0"/>
  </p:normalViewPr>
  <p:slideViewPr>
    <p:cSldViewPr>
      <p:cViewPr varScale="1">
        <p:scale>
          <a:sx n="92" d="100"/>
          <a:sy n="92" d="100"/>
        </p:scale>
        <p:origin x="-522" y="-10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29837" cy="494109"/>
          </a:xfrm>
          <a:prstGeom prst="rect">
            <a:avLst/>
          </a:prstGeom>
        </p:spPr>
        <p:txBody>
          <a:bodyPr vert="horz" lIns="90982" tIns="45491" rIns="90982" bIns="45491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6" y="3"/>
            <a:ext cx="2929837" cy="494109"/>
          </a:xfrm>
          <a:prstGeom prst="rect">
            <a:avLst/>
          </a:prstGeom>
        </p:spPr>
        <p:txBody>
          <a:bodyPr vert="horz" lIns="90982" tIns="45491" rIns="90982" bIns="45491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21.11.2023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82" tIns="45491" rIns="90982" bIns="45491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694040"/>
            <a:ext cx="5408930" cy="4446984"/>
          </a:xfrm>
          <a:prstGeom prst="rect">
            <a:avLst/>
          </a:prstGeom>
        </p:spPr>
        <p:txBody>
          <a:bodyPr vert="horz" lIns="90982" tIns="45491" rIns="90982" bIns="4549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386366"/>
            <a:ext cx="2929837" cy="494109"/>
          </a:xfrm>
          <a:prstGeom prst="rect">
            <a:avLst/>
          </a:prstGeom>
        </p:spPr>
        <p:txBody>
          <a:bodyPr vert="horz" lIns="90982" tIns="45491" rIns="90982" bIns="45491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6" y="9386366"/>
            <a:ext cx="2929837" cy="494109"/>
          </a:xfrm>
          <a:prstGeom prst="rect">
            <a:avLst/>
          </a:prstGeom>
        </p:spPr>
        <p:txBody>
          <a:bodyPr vert="horz" lIns="90982" tIns="45491" rIns="90982" bIns="45491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2228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8118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0458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1192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9211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2525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8786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886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1569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21197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5834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9438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0983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17948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623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5636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1968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5106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4254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4322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87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7338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21.11.2023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714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008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23928" y="3616523"/>
            <a:ext cx="5004049" cy="1494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200" b="1" dirty="0">
                <a:solidFill>
                  <a:srgbClr val="002060"/>
                </a:solidFill>
              </a:rPr>
              <a:t>Юсупова Аниса Эдуардовна</a:t>
            </a:r>
          </a:p>
          <a:p>
            <a:pPr algn="r"/>
            <a:r>
              <a:rPr lang="ru-RU" sz="1200" b="1" dirty="0">
                <a:solidFill>
                  <a:srgbClr val="002060"/>
                </a:solidFill>
              </a:rPr>
              <a:t>ведущий консультант </a:t>
            </a:r>
          </a:p>
          <a:p>
            <a:pPr algn="r"/>
            <a:r>
              <a:rPr lang="ru-RU" sz="1200" b="1" dirty="0">
                <a:solidFill>
                  <a:srgbClr val="002060"/>
                </a:solidFill>
              </a:rPr>
              <a:t>отдела государственного надзора в сфере образования </a:t>
            </a:r>
          </a:p>
          <a:p>
            <a:pPr algn="r"/>
            <a:r>
              <a:rPr lang="ru-RU" sz="1200" b="1" dirty="0">
                <a:solidFill>
                  <a:srgbClr val="002060"/>
                </a:solidFill>
              </a:rPr>
              <a:t>управления контрольно-надзорной деятельности </a:t>
            </a:r>
          </a:p>
          <a:p>
            <a:pPr algn="r"/>
            <a:r>
              <a:rPr lang="ru-RU" sz="1200" b="1" dirty="0">
                <a:solidFill>
                  <a:srgbClr val="002060"/>
                </a:solidFill>
              </a:rPr>
              <a:t>Департамента надзора и контроля в сфере образования </a:t>
            </a:r>
          </a:p>
          <a:p>
            <a:pPr algn="r"/>
            <a:r>
              <a:rPr lang="ru-RU" sz="1200" b="1" dirty="0">
                <a:solidFill>
                  <a:srgbClr val="002060"/>
                </a:solidFill>
              </a:rPr>
              <a:t>Министерства образования и науки Республики Татарстан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7969" y="1097542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32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1" y="1651503"/>
            <a:ext cx="6311239" cy="646294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         Реализация </a:t>
            </a:r>
            <a:r>
              <a:rPr lang="ru-RU" sz="3600" b="1" dirty="0">
                <a:solidFill>
                  <a:srgbClr val="002060"/>
                </a:solidFill>
              </a:rPr>
              <a:t>ФОП ДО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0871" y="86355"/>
            <a:ext cx="1444514" cy="629282"/>
          </a:xfrm>
          <a:prstGeom prst="rect">
            <a:avLst/>
          </a:prstGeom>
        </p:spPr>
      </p:pic>
      <p:pic>
        <p:nvPicPr>
          <p:cNvPr id="4098" name="Picture 2" descr="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09476"/>
            <a:ext cx="1423782" cy="706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1481183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87574"/>
            <a:ext cx="8064896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</a:rPr>
              <a:t>Целевой раздел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     </a:t>
            </a:r>
            <a:r>
              <a:rPr lang="ru-RU" sz="1100" dirty="0" smtClean="0">
                <a:solidFill>
                  <a:srgbClr val="002060"/>
                </a:solidFill>
              </a:rPr>
              <a:t>Целевой </a:t>
            </a:r>
            <a:r>
              <a:rPr lang="ru-RU" sz="1100" dirty="0">
                <a:solidFill>
                  <a:srgbClr val="002060"/>
                </a:solidFill>
              </a:rPr>
              <a:t>раздел </a:t>
            </a:r>
            <a:r>
              <a:rPr lang="ru-RU" sz="1100" dirty="0" smtClean="0">
                <a:solidFill>
                  <a:srgbClr val="002060"/>
                </a:solidFill>
              </a:rPr>
              <a:t>Обязательной </a:t>
            </a:r>
            <a:r>
              <a:rPr lang="ru-RU" sz="1100" dirty="0">
                <a:solidFill>
                  <a:srgbClr val="002060"/>
                </a:solidFill>
              </a:rPr>
              <a:t>части Образовательной программы дошкольного образования муниципального ….. (далее - Программа) соответствует </a:t>
            </a:r>
            <a:r>
              <a:rPr lang="ru-RU" sz="1100" dirty="0" smtClean="0">
                <a:solidFill>
                  <a:srgbClr val="002060"/>
                </a:solidFill>
              </a:rPr>
              <a:t>Целевому </a:t>
            </a:r>
            <a:r>
              <a:rPr lang="ru-RU" sz="1100" dirty="0">
                <a:solidFill>
                  <a:srgbClr val="002060"/>
                </a:solidFill>
              </a:rPr>
              <a:t>разделу </a:t>
            </a:r>
            <a:r>
              <a:rPr lang="ru-RU" altLang="ru-RU" sz="1100" dirty="0">
                <a:solidFill>
                  <a:srgbClr val="002060"/>
                </a:solidFill>
              </a:rPr>
              <a:t>Федеральной образовательной программы дошкольного образования, утвержденной приказом Министерства просвещения РФ от 25 ноября 2022 г. № </a:t>
            </a:r>
            <a:r>
              <a:rPr lang="ru-RU" altLang="ru-RU" sz="1100" dirty="0" smtClean="0">
                <a:solidFill>
                  <a:srgbClr val="002060"/>
                </a:solidFill>
              </a:rPr>
              <a:t>1028</a:t>
            </a:r>
            <a:r>
              <a:rPr lang="ru-RU" sz="1100" dirty="0" smtClean="0">
                <a:solidFill>
                  <a:srgbClr val="002060"/>
                </a:solidFill>
              </a:rPr>
              <a:t> </a:t>
            </a:r>
            <a:r>
              <a:rPr lang="ru-RU" sz="1100" b="1" dirty="0">
                <a:solidFill>
                  <a:srgbClr val="002060"/>
                </a:solidFill>
              </a:rPr>
              <a:t>(</a:t>
            </a:r>
            <a:r>
              <a:rPr lang="en-US" sz="1100" b="1" dirty="0">
                <a:solidFill>
                  <a:srgbClr val="002060"/>
                </a:solidFill>
              </a:rPr>
              <a:t>http://publication.pravo.gov.ru/Document/View/0001202212280044?index=2</a:t>
            </a:r>
            <a:r>
              <a:rPr lang="ru-RU" sz="1100" dirty="0" smtClean="0">
                <a:solidFill>
                  <a:srgbClr val="002060"/>
                </a:solidFill>
              </a:rPr>
              <a:t>).</a:t>
            </a:r>
            <a:endParaRPr lang="ru-RU" sz="1100" dirty="0">
              <a:solidFill>
                <a:srgbClr val="002060"/>
              </a:solidFill>
            </a:endParaRPr>
          </a:p>
          <a:p>
            <a:pPr algn="just"/>
            <a:r>
              <a:rPr lang="ru-RU" sz="1100" dirty="0" smtClean="0">
                <a:solidFill>
                  <a:srgbClr val="002060"/>
                </a:solidFill>
              </a:rPr>
              <a:t>     Целевой </a:t>
            </a:r>
            <a:r>
              <a:rPr lang="ru-RU" sz="1100" dirty="0">
                <a:solidFill>
                  <a:srgbClr val="002060"/>
                </a:solidFill>
              </a:rPr>
              <a:t>раздел части, формируемой участниками образовательных </a:t>
            </a:r>
            <a:r>
              <a:rPr lang="ru-RU" sz="1100" dirty="0" smtClean="0">
                <a:solidFill>
                  <a:srgbClr val="002060"/>
                </a:solidFill>
              </a:rPr>
              <a:t>отношений </a:t>
            </a:r>
            <a:r>
              <a:rPr lang="ru-RU" sz="1100" dirty="0">
                <a:solidFill>
                  <a:srgbClr val="002060"/>
                </a:solidFill>
              </a:rPr>
              <a:t>(далее – </a:t>
            </a:r>
            <a:r>
              <a:rPr lang="ru-RU" sz="1100" dirty="0" smtClean="0">
                <a:solidFill>
                  <a:srgbClr val="002060"/>
                </a:solidFill>
              </a:rPr>
              <a:t>Вариативная </a:t>
            </a:r>
            <a:r>
              <a:rPr lang="ru-RU" sz="1100" dirty="0">
                <a:solidFill>
                  <a:srgbClr val="002060"/>
                </a:solidFill>
              </a:rPr>
              <a:t>часть)</a:t>
            </a:r>
            <a:r>
              <a:rPr lang="ru-RU" sz="1100" dirty="0" smtClean="0">
                <a:solidFill>
                  <a:srgbClr val="002060"/>
                </a:solidFill>
              </a:rPr>
              <a:t> </a:t>
            </a:r>
            <a:r>
              <a:rPr lang="ru-RU" sz="1100" dirty="0">
                <a:solidFill>
                  <a:srgbClr val="002060"/>
                </a:solidFill>
              </a:rPr>
              <a:t>Программы </a:t>
            </a:r>
            <a:r>
              <a:rPr lang="ru-RU" sz="1100" dirty="0" smtClean="0">
                <a:solidFill>
                  <a:srgbClr val="002060"/>
                </a:solidFill>
              </a:rPr>
              <a:t>соответствует </a:t>
            </a:r>
            <a:r>
              <a:rPr lang="ru-RU" sz="1100" dirty="0">
                <a:solidFill>
                  <a:srgbClr val="002060"/>
                </a:solidFill>
              </a:rPr>
              <a:t>целевому </a:t>
            </a:r>
            <a:r>
              <a:rPr lang="ru-RU" sz="1100" dirty="0" smtClean="0">
                <a:solidFill>
                  <a:srgbClr val="002060"/>
                </a:solidFill>
              </a:rPr>
              <a:t>разделу  </a:t>
            </a:r>
            <a:r>
              <a:rPr lang="ru-RU" sz="1100" dirty="0">
                <a:solidFill>
                  <a:srgbClr val="002060"/>
                </a:solidFill>
              </a:rPr>
              <a:t>Региональной образовательной программы дошкольного образования </a:t>
            </a:r>
            <a:r>
              <a:rPr lang="tt-RU" sz="1100" dirty="0">
                <a:solidFill>
                  <a:srgbClr val="002060"/>
                </a:solidFill>
              </a:rPr>
              <a:t>СӨЕНЕЧ - Р</a:t>
            </a:r>
            <a:r>
              <a:rPr lang="ru-RU" sz="1100" dirty="0" err="1">
                <a:solidFill>
                  <a:srgbClr val="002060"/>
                </a:solidFill>
              </a:rPr>
              <a:t>адость</a:t>
            </a:r>
            <a:r>
              <a:rPr lang="ru-RU" sz="1100" dirty="0">
                <a:solidFill>
                  <a:srgbClr val="002060"/>
                </a:solidFill>
              </a:rPr>
              <a:t> </a:t>
            </a:r>
            <a:r>
              <a:rPr lang="ru-RU" sz="1100" dirty="0" smtClean="0">
                <a:solidFill>
                  <a:srgbClr val="002060"/>
                </a:solidFill>
              </a:rPr>
              <a:t>познания </a:t>
            </a:r>
            <a:r>
              <a:rPr lang="ru-RU" sz="1100" b="1" dirty="0" smtClean="0">
                <a:solidFill>
                  <a:srgbClr val="002060"/>
                </a:solidFill>
              </a:rPr>
              <a:t>(</a:t>
            </a:r>
            <a:r>
              <a:rPr lang="en-US" sz="1100" b="1" dirty="0">
                <a:solidFill>
                  <a:srgbClr val="002060"/>
                </a:solidFill>
              </a:rPr>
              <a:t>https://mon.tatarstan.ru/realfgos.htm</a:t>
            </a:r>
            <a:r>
              <a:rPr lang="ru-RU" sz="1100" b="1" dirty="0">
                <a:solidFill>
                  <a:srgbClr val="002060"/>
                </a:solidFill>
              </a:rPr>
              <a:t>).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</a:rPr>
              <a:t>Содержательный раздел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     </a:t>
            </a:r>
            <a:r>
              <a:rPr lang="ru-RU" sz="1100" dirty="0" smtClean="0">
                <a:solidFill>
                  <a:srgbClr val="002060"/>
                </a:solidFill>
              </a:rPr>
              <a:t>Содержательный </a:t>
            </a:r>
            <a:r>
              <a:rPr lang="ru-RU" sz="1100" dirty="0">
                <a:solidFill>
                  <a:srgbClr val="002060"/>
                </a:solidFill>
              </a:rPr>
              <a:t>раздел </a:t>
            </a:r>
            <a:r>
              <a:rPr lang="ru-RU" sz="1100" dirty="0" smtClean="0">
                <a:solidFill>
                  <a:srgbClr val="002060"/>
                </a:solidFill>
              </a:rPr>
              <a:t>Обязательной </a:t>
            </a:r>
            <a:r>
              <a:rPr lang="ru-RU" sz="1100" dirty="0">
                <a:solidFill>
                  <a:srgbClr val="002060"/>
                </a:solidFill>
              </a:rPr>
              <a:t>части Программы соответствует </a:t>
            </a:r>
            <a:r>
              <a:rPr lang="ru-RU" sz="1100" dirty="0" smtClean="0">
                <a:solidFill>
                  <a:srgbClr val="002060"/>
                </a:solidFill>
              </a:rPr>
              <a:t>Содержательному </a:t>
            </a:r>
            <a:r>
              <a:rPr lang="ru-RU" sz="1100" dirty="0">
                <a:solidFill>
                  <a:srgbClr val="002060"/>
                </a:solidFill>
              </a:rPr>
              <a:t>разделу </a:t>
            </a:r>
            <a:r>
              <a:rPr lang="ru-RU" altLang="ru-RU" sz="1100" dirty="0">
                <a:solidFill>
                  <a:srgbClr val="002060"/>
                </a:solidFill>
              </a:rPr>
              <a:t>Федеральной образовательной программы дошкольного образования, утвержденной приказом Министерства просвещения РФ от 25 ноября 2022 г. № </a:t>
            </a:r>
            <a:r>
              <a:rPr lang="ru-RU" altLang="ru-RU" sz="1100" dirty="0" smtClean="0">
                <a:solidFill>
                  <a:srgbClr val="002060"/>
                </a:solidFill>
              </a:rPr>
              <a:t>1028</a:t>
            </a:r>
            <a:r>
              <a:rPr lang="ru-RU" sz="1100" dirty="0" smtClean="0">
                <a:solidFill>
                  <a:srgbClr val="002060"/>
                </a:solidFill>
              </a:rPr>
              <a:t> </a:t>
            </a:r>
            <a:r>
              <a:rPr lang="ru-RU" sz="1100" b="1" dirty="0">
                <a:solidFill>
                  <a:srgbClr val="002060"/>
                </a:solidFill>
              </a:rPr>
              <a:t>(</a:t>
            </a:r>
            <a:r>
              <a:rPr lang="en-US" sz="1100" b="1" dirty="0">
                <a:solidFill>
                  <a:srgbClr val="002060"/>
                </a:solidFill>
              </a:rPr>
              <a:t>http://</a:t>
            </a:r>
            <a:r>
              <a:rPr lang="en-US" sz="1100" b="1" dirty="0" smtClean="0">
                <a:solidFill>
                  <a:srgbClr val="002060"/>
                </a:solidFill>
              </a:rPr>
              <a:t>publication.pravo.gov.ru/Document/View/0001202212280044?index=2</a:t>
            </a:r>
            <a:r>
              <a:rPr lang="ru-RU" sz="1100" b="1" dirty="0" smtClean="0">
                <a:solidFill>
                  <a:srgbClr val="002060"/>
                </a:solidFill>
              </a:rPr>
              <a:t>).</a:t>
            </a:r>
            <a:endParaRPr lang="ru-RU" sz="1100" b="1" dirty="0">
              <a:solidFill>
                <a:srgbClr val="002060"/>
              </a:solidFill>
            </a:endParaRPr>
          </a:p>
          <a:p>
            <a:pPr algn="just"/>
            <a:r>
              <a:rPr lang="ru-RU" sz="1100" dirty="0" smtClean="0">
                <a:solidFill>
                  <a:srgbClr val="002060"/>
                </a:solidFill>
              </a:rPr>
              <a:t>     Содержательный </a:t>
            </a:r>
            <a:r>
              <a:rPr lang="ru-RU" sz="1100" dirty="0">
                <a:solidFill>
                  <a:srgbClr val="002060"/>
                </a:solidFill>
              </a:rPr>
              <a:t>раздел </a:t>
            </a:r>
            <a:r>
              <a:rPr lang="ru-RU" sz="1100" dirty="0" smtClean="0">
                <a:solidFill>
                  <a:srgbClr val="002060"/>
                </a:solidFill>
              </a:rPr>
              <a:t>Вариативной части </a:t>
            </a:r>
            <a:r>
              <a:rPr lang="ru-RU" sz="1100" dirty="0">
                <a:solidFill>
                  <a:srgbClr val="002060"/>
                </a:solidFill>
              </a:rPr>
              <a:t>Программы</a:t>
            </a:r>
            <a:r>
              <a:rPr lang="ru-RU" sz="1100" dirty="0" smtClean="0">
                <a:solidFill>
                  <a:srgbClr val="002060"/>
                </a:solidFill>
              </a:rPr>
              <a:t> </a:t>
            </a:r>
            <a:r>
              <a:rPr lang="ru-RU" sz="1100" dirty="0">
                <a:solidFill>
                  <a:srgbClr val="002060"/>
                </a:solidFill>
              </a:rPr>
              <a:t>соответствует С</a:t>
            </a:r>
            <a:r>
              <a:rPr lang="ru-RU" sz="1100" dirty="0" smtClean="0">
                <a:solidFill>
                  <a:srgbClr val="002060"/>
                </a:solidFill>
              </a:rPr>
              <a:t>одержательному </a:t>
            </a:r>
            <a:r>
              <a:rPr lang="ru-RU" sz="1100" dirty="0">
                <a:solidFill>
                  <a:srgbClr val="002060"/>
                </a:solidFill>
              </a:rPr>
              <a:t>разделу Региональной образовательной программы дошкольного образования </a:t>
            </a:r>
            <a:r>
              <a:rPr lang="tt-RU" sz="1100" dirty="0">
                <a:solidFill>
                  <a:srgbClr val="002060"/>
                </a:solidFill>
              </a:rPr>
              <a:t>СӨЕНЕЧ - Р</a:t>
            </a:r>
            <a:r>
              <a:rPr lang="ru-RU" sz="1100" dirty="0" err="1">
                <a:solidFill>
                  <a:srgbClr val="002060"/>
                </a:solidFill>
              </a:rPr>
              <a:t>адость</a:t>
            </a:r>
            <a:r>
              <a:rPr lang="ru-RU" sz="1100" dirty="0">
                <a:solidFill>
                  <a:srgbClr val="002060"/>
                </a:solidFill>
              </a:rPr>
              <a:t> познания </a:t>
            </a:r>
            <a:r>
              <a:rPr lang="ru-RU" sz="1100" b="1" dirty="0">
                <a:solidFill>
                  <a:srgbClr val="002060"/>
                </a:solidFill>
              </a:rPr>
              <a:t>(</a:t>
            </a:r>
            <a:r>
              <a:rPr lang="en-US" sz="1100" b="1" dirty="0">
                <a:solidFill>
                  <a:srgbClr val="002060"/>
                </a:solidFill>
              </a:rPr>
              <a:t>https://mon.tatarstan.ru/realfgos.htm</a:t>
            </a:r>
            <a:r>
              <a:rPr lang="ru-RU" sz="1100" b="1" dirty="0">
                <a:solidFill>
                  <a:srgbClr val="002060"/>
                </a:solidFill>
              </a:rPr>
              <a:t>).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</a:rPr>
              <a:t>Организационный раздел</a:t>
            </a:r>
          </a:p>
          <a:p>
            <a:pPr algn="just"/>
            <a:r>
              <a:rPr lang="ru-RU" sz="1200" dirty="0" smtClean="0">
                <a:solidFill>
                  <a:srgbClr val="002060"/>
                </a:solidFill>
              </a:rPr>
              <a:t>     </a:t>
            </a:r>
            <a:r>
              <a:rPr lang="ru-RU" sz="1100" dirty="0" smtClean="0">
                <a:solidFill>
                  <a:srgbClr val="002060"/>
                </a:solidFill>
              </a:rPr>
              <a:t>Организационный </a:t>
            </a:r>
            <a:r>
              <a:rPr lang="ru-RU" sz="1100" dirty="0">
                <a:solidFill>
                  <a:srgbClr val="002060"/>
                </a:solidFill>
              </a:rPr>
              <a:t>раздел </a:t>
            </a:r>
            <a:r>
              <a:rPr lang="ru-RU" sz="1100" dirty="0" smtClean="0">
                <a:solidFill>
                  <a:srgbClr val="002060"/>
                </a:solidFill>
              </a:rPr>
              <a:t>Обязательной </a:t>
            </a:r>
            <a:r>
              <a:rPr lang="ru-RU" sz="1100" dirty="0">
                <a:solidFill>
                  <a:srgbClr val="002060"/>
                </a:solidFill>
              </a:rPr>
              <a:t>части Программы </a:t>
            </a:r>
            <a:r>
              <a:rPr lang="ru-RU" sz="1100" dirty="0" smtClean="0">
                <a:solidFill>
                  <a:srgbClr val="002060"/>
                </a:solidFill>
              </a:rPr>
              <a:t>соответствует </a:t>
            </a:r>
            <a:r>
              <a:rPr lang="ru-RU" sz="1100" dirty="0">
                <a:solidFill>
                  <a:srgbClr val="002060"/>
                </a:solidFill>
              </a:rPr>
              <a:t>Организационному разделу </a:t>
            </a:r>
            <a:r>
              <a:rPr lang="ru-RU" altLang="ru-RU" sz="1100" dirty="0">
                <a:solidFill>
                  <a:srgbClr val="002060"/>
                </a:solidFill>
              </a:rPr>
              <a:t>Федеральной образовательной программы дошкольного образования, утвержденной приказом Министерства просвещения РФ от 25 ноября 2022 г. № </a:t>
            </a:r>
            <a:r>
              <a:rPr lang="ru-RU" altLang="ru-RU" sz="1100" dirty="0" smtClean="0">
                <a:solidFill>
                  <a:srgbClr val="002060"/>
                </a:solidFill>
              </a:rPr>
              <a:t>1028</a:t>
            </a:r>
            <a:r>
              <a:rPr lang="ru-RU" sz="1100" dirty="0" smtClean="0">
                <a:solidFill>
                  <a:srgbClr val="002060"/>
                </a:solidFill>
              </a:rPr>
              <a:t> </a:t>
            </a:r>
            <a:r>
              <a:rPr lang="ru-RU" sz="1100" b="1" dirty="0">
                <a:solidFill>
                  <a:srgbClr val="002060"/>
                </a:solidFill>
              </a:rPr>
              <a:t>(</a:t>
            </a:r>
            <a:r>
              <a:rPr lang="en-US" sz="1100" b="1" dirty="0">
                <a:solidFill>
                  <a:srgbClr val="002060"/>
                </a:solidFill>
              </a:rPr>
              <a:t>http://publication.pravo.gov.ru/Document/View/0001202212280044?index=2</a:t>
            </a:r>
            <a:r>
              <a:rPr lang="ru-RU" sz="1100" b="1" dirty="0">
                <a:solidFill>
                  <a:srgbClr val="002060"/>
                </a:solidFill>
              </a:rPr>
              <a:t>).</a:t>
            </a:r>
          </a:p>
          <a:p>
            <a:pPr algn="just"/>
            <a:r>
              <a:rPr lang="ru-RU" sz="1100" dirty="0" smtClean="0">
                <a:solidFill>
                  <a:srgbClr val="002060"/>
                </a:solidFill>
              </a:rPr>
              <a:t>     Организационный </a:t>
            </a:r>
            <a:r>
              <a:rPr lang="ru-RU" sz="1100" dirty="0">
                <a:solidFill>
                  <a:srgbClr val="002060"/>
                </a:solidFill>
              </a:rPr>
              <a:t>раздел Вариативной части Программы </a:t>
            </a:r>
            <a:r>
              <a:rPr lang="ru-RU" sz="1100" dirty="0" smtClean="0">
                <a:solidFill>
                  <a:srgbClr val="002060"/>
                </a:solidFill>
              </a:rPr>
              <a:t>соответствует </a:t>
            </a:r>
            <a:r>
              <a:rPr lang="ru-RU" sz="1100" dirty="0">
                <a:solidFill>
                  <a:srgbClr val="002060"/>
                </a:solidFill>
              </a:rPr>
              <a:t>организационному разделу Региональной образовательной программы дошкольного образования </a:t>
            </a:r>
            <a:r>
              <a:rPr lang="tt-RU" sz="1100" dirty="0">
                <a:solidFill>
                  <a:srgbClr val="002060"/>
                </a:solidFill>
              </a:rPr>
              <a:t>СӨЕНЕЧ - Р</a:t>
            </a:r>
            <a:r>
              <a:rPr lang="ru-RU" sz="1100" dirty="0" err="1">
                <a:solidFill>
                  <a:srgbClr val="002060"/>
                </a:solidFill>
              </a:rPr>
              <a:t>адость</a:t>
            </a:r>
            <a:r>
              <a:rPr lang="ru-RU" sz="1100" dirty="0">
                <a:solidFill>
                  <a:srgbClr val="002060"/>
                </a:solidFill>
              </a:rPr>
              <a:t> познания </a:t>
            </a:r>
            <a:r>
              <a:rPr lang="ru-RU" sz="1100" b="1" dirty="0">
                <a:solidFill>
                  <a:srgbClr val="002060"/>
                </a:solidFill>
              </a:rPr>
              <a:t>(</a:t>
            </a:r>
            <a:r>
              <a:rPr lang="en-US" sz="1100" b="1" dirty="0">
                <a:solidFill>
                  <a:srgbClr val="002060"/>
                </a:solidFill>
              </a:rPr>
              <a:t>https://mon.tatarstan.ru/realfgos.htm</a:t>
            </a:r>
            <a:r>
              <a:rPr lang="ru-RU" sz="1100" b="1" dirty="0">
                <a:solidFill>
                  <a:srgbClr val="002060"/>
                </a:solidFill>
              </a:rPr>
              <a:t>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4599F28-FC01-4FB8-90FC-40329218B49E}"/>
              </a:ext>
            </a:extLst>
          </p:cNvPr>
          <p:cNvSpPr txBox="1"/>
          <p:nvPr/>
        </p:nvSpPr>
        <p:spPr>
          <a:xfrm>
            <a:off x="683568" y="144494"/>
            <a:ext cx="7992888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В разделах ОП ДО должны быть отражены обязательная часть и часть, формируемая участниками образовательных </a:t>
            </a:r>
            <a:r>
              <a:rPr lang="ru-RU" sz="1400" b="1" dirty="0" smtClean="0">
                <a:solidFill>
                  <a:srgbClr val="002060"/>
                </a:solidFill>
              </a:rPr>
              <a:t>отношений </a:t>
            </a:r>
            <a:r>
              <a:rPr lang="ru-RU" sz="1400" dirty="0" smtClean="0">
                <a:solidFill>
                  <a:srgbClr val="002060"/>
                </a:solidFill>
              </a:rPr>
              <a:t>(</a:t>
            </a:r>
            <a:r>
              <a:rPr lang="ru-RU" sz="1400" dirty="0">
                <a:solidFill>
                  <a:srgbClr val="002060"/>
                </a:solidFill>
              </a:rPr>
              <a:t>п. 2.11. ФГОС ДО</a:t>
            </a:r>
            <a:r>
              <a:rPr lang="ru-RU" sz="1400" dirty="0" smtClean="0">
                <a:solidFill>
                  <a:srgbClr val="002060"/>
                </a:solidFill>
              </a:rPr>
              <a:t>).</a:t>
            </a:r>
            <a:endParaRPr lang="ru-RU" sz="1400" b="1" u="sng" dirty="0">
              <a:solidFill>
                <a:srgbClr val="002060"/>
              </a:solidFill>
            </a:endParaRPr>
          </a:p>
          <a:p>
            <a:pPr algn="ctr"/>
            <a:r>
              <a:rPr lang="ru-RU" b="1" u="sng" dirty="0">
                <a:solidFill>
                  <a:srgbClr val="C00000"/>
                </a:solidFill>
              </a:rPr>
              <a:t>2 </a:t>
            </a:r>
            <a:r>
              <a:rPr lang="ru-RU" b="1" u="sng" dirty="0" smtClean="0">
                <a:solidFill>
                  <a:srgbClr val="C00000"/>
                </a:solidFill>
              </a:rPr>
              <a:t>вариант</a:t>
            </a:r>
          </a:p>
          <a:p>
            <a:pPr algn="ctr"/>
            <a:endParaRPr lang="ru-RU" b="1" u="sng" dirty="0" smtClean="0">
              <a:solidFill>
                <a:srgbClr val="C00000"/>
              </a:solidFill>
            </a:endParaRPr>
          </a:p>
          <a:p>
            <a:pPr algn="ctr"/>
            <a:endParaRPr lang="ru-RU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5146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5486"/>
            <a:ext cx="82809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Пример 2 </a:t>
            </a:r>
            <a:r>
              <a:rPr lang="ru-RU" sz="1600" b="1" dirty="0" smtClean="0">
                <a:solidFill>
                  <a:srgbClr val="002060"/>
                </a:solidFill>
              </a:rPr>
              <a:t>варианта: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l="32675" t="20588" r="32675" b="37440"/>
          <a:stretch/>
        </p:blipFill>
        <p:spPr>
          <a:xfrm>
            <a:off x="1115615" y="718962"/>
            <a:ext cx="5885773" cy="401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4227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6356" y="1275606"/>
            <a:ext cx="43924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На сайте МОиН РТ:</a:t>
            </a:r>
          </a:p>
          <a:p>
            <a:r>
              <a:rPr lang="en-US" b="1" dirty="0">
                <a:solidFill>
                  <a:srgbClr val="C00000"/>
                </a:solidFill>
              </a:rPr>
              <a:t>https://mon.tatarstan.ru/realfgos.htm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  <a:p>
            <a:endParaRPr lang="ru-RU" b="1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Радость познания - региональная ОП ДО </a:t>
            </a:r>
            <a:r>
              <a:rPr lang="ru-RU" b="1" dirty="0" err="1">
                <a:solidFill>
                  <a:srgbClr val="002060"/>
                </a:solidFill>
              </a:rPr>
              <a:t>Шаеховой</a:t>
            </a:r>
            <a:r>
              <a:rPr lang="ru-RU" b="1" dirty="0">
                <a:solidFill>
                  <a:srgbClr val="002060"/>
                </a:solidFill>
              </a:rPr>
              <a:t> Р.К.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УМК по обучению двум государственным языкам.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555526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Материалы для оформления части, формируемой участниками образовательных отношений</a:t>
            </a:r>
            <a:endParaRPr lang="ru-RU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7994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36667" t="17673" r="22120" b="18405"/>
          <a:stretch/>
        </p:blipFill>
        <p:spPr>
          <a:xfrm>
            <a:off x="1331640" y="1203598"/>
            <a:ext cx="3600400" cy="36004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6" y="478885"/>
            <a:ext cx="61206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+mj-lt"/>
              </a:rPr>
              <a:t>В ОП ДО указаны утратившие силу нормативные акты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755576" y="2355726"/>
            <a:ext cx="504052" cy="15156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683568" y="3507854"/>
            <a:ext cx="504052" cy="15156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12341" y="1779662"/>
            <a:ext cx="32880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000" dirty="0">
                <a:solidFill>
                  <a:srgbClr val="002060"/>
                </a:solidFill>
              </a:rPr>
              <a:t>Приказ Министерства просвещения РФ от 31 июля 2020г. №373 «Об утверждении Порядка организации и осуществления образовательной деятельности по основным общеобразовательным силу программам – образовательным программам дошкольного образования»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56920" y="3219822"/>
            <a:ext cx="25202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2060"/>
                </a:solidFill>
              </a:rPr>
              <a:t>Постановление Главного государственного санитарного врача РФ от 28 сентября 2020г. №28 «Об утверждении санитарных правил СП 2.4.3648-20 «Санитарно-эпидемиологические требования к организациям воспитания и обучения, отдыха и оздоровления детей и молодежи»</a:t>
            </a:r>
          </a:p>
        </p:txBody>
      </p:sp>
    </p:spTree>
    <p:extLst>
      <p:ext uri="{BB962C8B-B14F-4D97-AF65-F5344CB8AC3E}">
        <p14:creationId xmlns:p14="http://schemas.microsoft.com/office/powerpoint/2010/main" xmlns="" val="1699275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483518"/>
            <a:ext cx="80457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В ОП ДО должен быть дополнительный раздел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с текстом ее краткой презентации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1491630"/>
            <a:ext cx="7436357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В краткой презентации должны быть указаны: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1) возрастные и иные категории детей, на которых ориентирована Программа, в том числе категории детей с ограниченными возможностями здоровья, если Программа предусматривает особенности ее реализации для этой категории детей;</a:t>
            </a:r>
          </a:p>
          <a:p>
            <a:r>
              <a:rPr lang="ru-RU" dirty="0">
                <a:solidFill>
                  <a:srgbClr val="C00000"/>
                </a:solidFill>
              </a:rPr>
              <a:t>2) ссылка на ФОП ДО;</a:t>
            </a:r>
          </a:p>
          <a:p>
            <a:r>
              <a:rPr lang="ru-RU" dirty="0">
                <a:solidFill>
                  <a:srgbClr val="002060"/>
                </a:solidFill>
              </a:rPr>
              <a:t>3) характеристика взаимодействия педагогического коллектива с семьями детей.</a:t>
            </a:r>
          </a:p>
          <a:p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(п. 2.13. ФГОС ДО)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4037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707654"/>
            <a:ext cx="7350353" cy="12961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</a:rPr>
              <a:t>Благодарю за внимание!</a:t>
            </a:r>
          </a:p>
          <a:p>
            <a:pPr marL="0" indent="0" algn="ctr">
              <a:buNone/>
            </a:pPr>
            <a:endParaRPr lang="ru-RU" sz="28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Игътибарыгыз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өчен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рәхмәт</a:t>
            </a:r>
            <a:r>
              <a:rPr lang="ru-RU" sz="2800" b="1" dirty="0">
                <a:solidFill>
                  <a:srgbClr val="002060"/>
                </a:solidFill>
              </a:rPr>
              <a:t>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7123" y="170939"/>
            <a:ext cx="1209517" cy="526908"/>
          </a:xfrm>
          <a:prstGeom prst="rect">
            <a:avLst/>
          </a:prstGeom>
        </p:spPr>
      </p:pic>
      <p:pic>
        <p:nvPicPr>
          <p:cNvPr id="7" name="Picture 2" descr="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41235"/>
            <a:ext cx="1423782" cy="706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66303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67378" y="280846"/>
            <a:ext cx="3754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На сайте </a:t>
            </a:r>
            <a:r>
              <a:rPr lang="ru-RU" sz="1400" b="1" dirty="0" err="1">
                <a:solidFill>
                  <a:srgbClr val="C00000"/>
                </a:solidFill>
              </a:rPr>
              <a:t>Минпросвещения</a:t>
            </a:r>
            <a:r>
              <a:rPr lang="ru-RU" sz="1400" b="1" dirty="0">
                <a:solidFill>
                  <a:srgbClr val="C00000"/>
                </a:solidFill>
              </a:rPr>
              <a:t> России: </a:t>
            </a:r>
            <a:endParaRPr lang="en-US" sz="1400" b="1" dirty="0">
              <a:solidFill>
                <a:srgbClr val="C00000"/>
              </a:solidFill>
            </a:endParaRPr>
          </a:p>
          <a:p>
            <a:pPr algn="ctr"/>
            <a:r>
              <a:rPr lang="en-US" sz="1200" b="1" dirty="0">
                <a:solidFill>
                  <a:schemeClr val="tx2"/>
                </a:solidFill>
              </a:rPr>
              <a:t>https://docs.edu.gov.ru/document/8a9cc6ca040d8c6dd31a077fd2a6e226/?ysclid=lotqtqak5p435419932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971600" y="1419620"/>
            <a:ext cx="3312368" cy="3528393"/>
            <a:chOff x="0" y="0"/>
            <a:chExt cx="8540397" cy="1187607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0"/>
              <a:ext cx="8540397" cy="118760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57974" y="57974"/>
              <a:ext cx="8424449" cy="10716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800" b="1" kern="1200" dirty="0">
                  <a:solidFill>
                    <a:schemeClr val="tx1"/>
                  </a:solidFill>
                </a:rPr>
                <a:t>Федеральная образовательная программа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800" b="1" kern="1200" dirty="0">
                  <a:solidFill>
                    <a:schemeClr val="tx1"/>
                  </a:solidFill>
                </a:rPr>
                <a:t>дошкольного образования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800" kern="1200" dirty="0">
                  <a:solidFill>
                    <a:schemeClr val="tx1"/>
                  </a:solidFill>
                </a:rPr>
                <a:t>(приказ Министерства просвещения РФ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800" kern="1200" dirty="0">
                  <a:solidFill>
                    <a:schemeClr val="tx1"/>
                  </a:solidFill>
                </a:rPr>
                <a:t>от </a:t>
              </a:r>
              <a:r>
                <a:rPr lang="ru-RU" altLang="ru-RU" dirty="0">
                  <a:solidFill>
                    <a:schemeClr val="tx1"/>
                  </a:solidFill>
                </a:rPr>
                <a:t>25</a:t>
              </a:r>
              <a:r>
                <a:rPr lang="ru-RU" altLang="ru-RU" sz="1800" kern="1200" dirty="0">
                  <a:solidFill>
                    <a:schemeClr val="tx1"/>
                  </a:solidFill>
                </a:rPr>
                <a:t> ноября 2022 г. № 1028)</a:t>
              </a:r>
              <a:endParaRPr lang="ru-RU" sz="18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292080" y="1419619"/>
            <a:ext cx="3433899" cy="3528393"/>
            <a:chOff x="-371322" y="-21993"/>
            <a:chExt cx="8853745" cy="118760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-371322" y="-21993"/>
              <a:ext cx="8540397" cy="118760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57974" y="123429"/>
              <a:ext cx="8424449" cy="10062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ru-RU" sz="1600" b="1" dirty="0">
                  <a:solidFill>
                    <a:schemeClr val="tx1"/>
                  </a:solidFill>
                </a:rPr>
                <a:t>Методические рекомендации по реализации ФОП ДО (утв. 7.03.2023г.).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ru-RU" sz="1600" b="1" dirty="0">
                  <a:solidFill>
                    <a:schemeClr val="tx1"/>
                  </a:solidFill>
                </a:rPr>
                <a:t>Диагностическая карта соответствия ОП ДОО обязательному минимуму содержания, заданному в ФОП, в которой имеются Диагностические таблицы.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ru-RU" sz="1600" b="1" dirty="0" err="1">
                  <a:solidFill>
                    <a:schemeClr val="tx1"/>
                  </a:solidFill>
                </a:rPr>
                <a:t>Медиапрезентация</a:t>
              </a:r>
              <a:r>
                <a:rPr lang="ru-RU" sz="1600" b="1" dirty="0">
                  <a:solidFill>
                    <a:schemeClr val="tx1"/>
                  </a:solidFill>
                </a:rPr>
                <a:t>.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ru-RU" sz="18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815827" y="284407"/>
            <a:ext cx="39721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C00000"/>
                </a:solidFill>
              </a:rPr>
              <a:t>В соответствии с ч. 6.5 ст. 12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C00000"/>
                </a:solidFill>
              </a:rPr>
              <a:t>Федерального закона от 29 декабря 2012 г.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C00000"/>
                </a:solidFill>
              </a:rPr>
              <a:t>№ 273-ФЗ «Об образовании в Российской Федерации» разработана и утверждена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850651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84407"/>
            <a:ext cx="3888432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C00000"/>
                </a:solidFill>
              </a:rPr>
              <a:t>Статья 29 </a:t>
            </a:r>
            <a:r>
              <a:rPr lang="ru-RU" sz="1100" dirty="0">
                <a:solidFill>
                  <a:srgbClr val="002060"/>
                </a:solidFill>
              </a:rPr>
              <a:t>Информационная открытость образовательной организации Федерального закона от 29 декабря 2012 года № 273-ФЗ «Об образовании в Российской Федерации»</a:t>
            </a:r>
          </a:p>
          <a:p>
            <a:endParaRPr lang="ru-RU" sz="1100" dirty="0">
              <a:solidFill>
                <a:srgbClr val="002060"/>
              </a:solidFill>
            </a:endParaRPr>
          </a:p>
          <a:p>
            <a:r>
              <a:rPr lang="ru-RU" sz="1100" dirty="0">
                <a:solidFill>
                  <a:srgbClr val="002060"/>
                </a:solidFill>
              </a:rPr>
              <a:t>Постановление Правительства РФ </a:t>
            </a:r>
          </a:p>
          <a:p>
            <a:r>
              <a:rPr lang="ru-RU" sz="1100" dirty="0">
                <a:solidFill>
                  <a:srgbClr val="002060"/>
                </a:solidFill>
              </a:rPr>
              <a:t>от 20 октября 2021 г. </a:t>
            </a:r>
            <a:r>
              <a:rPr lang="ru-RU" sz="1100" dirty="0">
                <a:solidFill>
                  <a:srgbClr val="C00000"/>
                </a:solidFill>
              </a:rPr>
              <a:t>N 1802 </a:t>
            </a:r>
          </a:p>
          <a:p>
            <a:r>
              <a:rPr lang="ru-RU" sz="1100" dirty="0">
                <a:solidFill>
                  <a:srgbClr val="002060"/>
                </a:solidFill>
              </a:rPr>
              <a:t>"Об утверждении Правил размещения на официальном сайте образовательной организации в информационно-телекоммуникационной сети "Интернет" и обновления информации об образовательной организации, а также о признании утратившими силу некоторых актов и отдельных положений некоторых актов Правительства Российской Федерации" </a:t>
            </a:r>
          </a:p>
          <a:p>
            <a:r>
              <a:rPr lang="ru-RU" sz="1100" dirty="0">
                <a:solidFill>
                  <a:srgbClr val="002060"/>
                </a:solidFill>
              </a:rPr>
              <a:t>С изменениями и дополнениями от: 8 мая, 6 июня, </a:t>
            </a:r>
          </a:p>
          <a:p>
            <a:r>
              <a:rPr lang="ru-RU" sz="1100" dirty="0">
                <a:solidFill>
                  <a:srgbClr val="002060"/>
                </a:solidFill>
              </a:rPr>
              <a:t>28 сентября 2023г.</a:t>
            </a:r>
          </a:p>
          <a:p>
            <a:r>
              <a:rPr lang="ru-RU" sz="1100" dirty="0">
                <a:solidFill>
                  <a:srgbClr val="002060"/>
                </a:solidFill>
              </a:rPr>
              <a:t> </a:t>
            </a:r>
          </a:p>
          <a:p>
            <a:r>
              <a:rPr lang="ru-RU" sz="1100" dirty="0">
                <a:solidFill>
                  <a:srgbClr val="002060"/>
                </a:solidFill>
              </a:rPr>
              <a:t>Приказ Федеральной службы по надзору в сфере образования и науки РФ от 14 августа 2020 г. </a:t>
            </a:r>
            <a:r>
              <a:rPr lang="ru-RU" sz="1100" dirty="0">
                <a:solidFill>
                  <a:srgbClr val="C00000"/>
                </a:solidFill>
              </a:rPr>
              <a:t>N 831 </a:t>
            </a:r>
          </a:p>
          <a:p>
            <a:r>
              <a:rPr lang="ru-RU" sz="1100" dirty="0">
                <a:solidFill>
                  <a:srgbClr val="002060"/>
                </a:solidFill>
              </a:rPr>
              <a:t>"Об утверждении Требований к структуре официального сайта образовательной организации в информационно-телекоммуникационной сети "Интернет" и формату представления информации" </a:t>
            </a:r>
          </a:p>
          <a:p>
            <a:r>
              <a:rPr lang="ru-RU" sz="1100" dirty="0">
                <a:solidFill>
                  <a:srgbClr val="002060"/>
                </a:solidFill>
              </a:rPr>
              <a:t>С изменениями и дополнениями от: 7 мая, 9 августа 2021г., 12 января 2022г.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24013" t="10801" r="24801" b="6601"/>
          <a:stretch/>
        </p:blipFill>
        <p:spPr>
          <a:xfrm>
            <a:off x="4644008" y="483518"/>
            <a:ext cx="4204535" cy="3816424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5220072" y="1419622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 вниз 8"/>
          <p:cNvSpPr/>
          <p:nvPr/>
        </p:nvSpPr>
        <p:spPr>
          <a:xfrm rot="20083124">
            <a:off x="5567651" y="1391865"/>
            <a:ext cx="45719" cy="2061915"/>
          </a:xfrm>
          <a:prstGeom prst="downArrow">
            <a:avLst/>
          </a:prstGeom>
          <a:solidFill>
            <a:srgbClr val="C0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436096" y="1131590"/>
            <a:ext cx="45719" cy="72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9767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555526"/>
            <a:ext cx="69847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>
              <a:solidFill>
                <a:srgbClr val="002060"/>
              </a:solidFill>
              <a:latin typeface="+mj-lt"/>
            </a:endParaRPr>
          </a:p>
          <a:p>
            <a:pPr algn="ctr"/>
            <a:endParaRPr lang="ru-RU" sz="1600" dirty="0">
              <a:solidFill>
                <a:srgbClr val="002060"/>
              </a:solidFill>
              <a:latin typeface="+mj-lt"/>
            </a:endParaRPr>
          </a:p>
          <a:p>
            <a:r>
              <a:rPr lang="ru-RU" sz="1600" dirty="0">
                <a:solidFill>
                  <a:srgbClr val="002060"/>
                </a:solidFill>
                <a:latin typeface="+mj-lt"/>
              </a:rPr>
              <a:t>3.4. Подраздел "Образование" должен содержать информацию:</a:t>
            </a:r>
          </a:p>
          <a:p>
            <a:r>
              <a:rPr lang="ru-RU" sz="1600" dirty="0">
                <a:solidFill>
                  <a:srgbClr val="002060"/>
                </a:solidFill>
                <a:latin typeface="+mj-lt"/>
              </a:rPr>
              <a:t>…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+mj-lt"/>
              </a:rPr>
              <a:t>б) об описании образовательной программы с </a:t>
            </a:r>
            <a:r>
              <a:rPr lang="ru-RU" sz="1600" b="1" dirty="0">
                <a:solidFill>
                  <a:schemeClr val="accent2"/>
                </a:solidFill>
                <a:latin typeface="+mj-lt"/>
              </a:rPr>
              <a:t>приложением образовательной программы в форме электронного документа </a:t>
            </a:r>
            <a:r>
              <a:rPr lang="ru-RU" sz="1600" dirty="0">
                <a:solidFill>
                  <a:srgbClr val="002060"/>
                </a:solidFill>
                <a:latin typeface="+mj-lt"/>
              </a:rPr>
              <a:t>или в виде активных ссылок, непосредственный переход по которым позволяет получить доступ к страницам Сайта, содержащим информацию, указанную в подпункте "б" подпункта 3.4. пункта 3 Требований к структуре официального сайта образовательной организации в информационно-телекоммуникационной сети "Интернет" и формату представления информации, утвержденных Приказом Федеральной службы по надзору в сфере образования и науки РФ от 14 августа 2020 г. N 831</a:t>
            </a:r>
          </a:p>
        </p:txBody>
      </p:sp>
    </p:spTree>
    <p:extLst>
      <p:ext uri="{BB962C8B-B14F-4D97-AF65-F5344CB8AC3E}">
        <p14:creationId xmlns:p14="http://schemas.microsoft.com/office/powerpoint/2010/main" xmlns="" val="4056052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20075" t="16401" r="6688" b="10801"/>
          <a:stretch/>
        </p:blipFill>
        <p:spPr>
          <a:xfrm>
            <a:off x="456466" y="123478"/>
            <a:ext cx="8242146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324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l="21651" t="15001" r="5901" b="12201"/>
          <a:stretch/>
        </p:blipFill>
        <p:spPr>
          <a:xfrm>
            <a:off x="971600" y="483518"/>
            <a:ext cx="7560840" cy="427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1820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rcRect l="20864" t="15001" r="5900" b="12201"/>
          <a:stretch/>
        </p:blipFill>
        <p:spPr>
          <a:xfrm>
            <a:off x="827584" y="483518"/>
            <a:ext cx="7727012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456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rcRect l="21650" t="22001" r="28738" b="5201"/>
          <a:stretch/>
        </p:blipFill>
        <p:spPr>
          <a:xfrm>
            <a:off x="1043608" y="339502"/>
            <a:ext cx="5544616" cy="457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9243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0927" y="157520"/>
            <a:ext cx="820954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В разделах ОП ДО должны быть отражены обязательная часть и часть, формируемая участниками образовательных отношений </a:t>
            </a:r>
            <a:r>
              <a:rPr lang="ru-RU" sz="1400" dirty="0">
                <a:solidFill>
                  <a:srgbClr val="002060"/>
                </a:solidFill>
              </a:rPr>
              <a:t>(п. 2.11. ФГОС ДО).</a:t>
            </a:r>
          </a:p>
          <a:p>
            <a:pPr algn="ctr"/>
            <a:r>
              <a:rPr lang="ru-RU" b="1" u="sng" dirty="0" smtClean="0">
                <a:solidFill>
                  <a:srgbClr val="C00000"/>
                </a:solidFill>
              </a:rPr>
              <a:t>1 вариант</a:t>
            </a:r>
          </a:p>
          <a:p>
            <a:pPr algn="ctr"/>
            <a:endParaRPr lang="ru-RU" b="1" u="sng" dirty="0">
              <a:solidFill>
                <a:srgbClr val="C00000"/>
              </a:solidFill>
            </a:endParaRPr>
          </a:p>
          <a:p>
            <a:pPr algn="ctr"/>
            <a:r>
              <a:rPr lang="ru-RU" sz="1200" b="1" dirty="0" smtClean="0">
                <a:solidFill>
                  <a:schemeClr val="accent2"/>
                </a:solidFill>
              </a:rPr>
              <a:t>Целевой </a:t>
            </a:r>
            <a:r>
              <a:rPr lang="ru-RU" sz="1200" b="1" dirty="0">
                <a:solidFill>
                  <a:schemeClr val="accent2"/>
                </a:solidFill>
              </a:rPr>
              <a:t>раздел</a:t>
            </a:r>
            <a:endParaRPr lang="en-US" sz="1200" b="1" dirty="0">
              <a:solidFill>
                <a:schemeClr val="accent2"/>
              </a:solidFill>
            </a:endParaRPr>
          </a:p>
          <a:p>
            <a:pPr algn="ctr"/>
            <a:r>
              <a:rPr lang="ru-RU" sz="1200" dirty="0">
                <a:solidFill>
                  <a:srgbClr val="002060"/>
                </a:solidFill>
              </a:rPr>
              <a:t>Пояснительная записка</a:t>
            </a:r>
          </a:p>
          <a:p>
            <a:pPr algn="just"/>
            <a:r>
              <a:rPr lang="ru-RU" sz="900" dirty="0">
                <a:solidFill>
                  <a:srgbClr val="002060"/>
                </a:solidFill>
              </a:rPr>
              <a:t>1. Целью обязательной части Образовательной программы дошкольного образования муниципального ….. (далее - Программа) является 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  <a:p>
            <a:pPr algn="just"/>
            <a:r>
              <a:rPr lang="ru-RU" sz="900" dirty="0">
                <a:solidFill>
                  <a:srgbClr val="002060"/>
                </a:solidFill>
              </a:rPr>
              <a:t>К традиционным российским духовно-нравственным ценностям относятся, прежде всего,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  <a:r>
              <a:rPr lang="ru-RU" sz="900" baseline="30000" dirty="0">
                <a:solidFill>
                  <a:schemeClr val="tx2"/>
                </a:solidFill>
                <a:latin typeface="Arial" panose="020B0604020202020204" pitchFamily="34" charset="0"/>
              </a:rPr>
              <a:t> 1</a:t>
            </a:r>
            <a:endParaRPr lang="ru-RU" sz="900" dirty="0">
              <a:solidFill>
                <a:schemeClr val="tx2"/>
              </a:solidFill>
            </a:endParaRPr>
          </a:p>
          <a:p>
            <a:pPr algn="just"/>
            <a:r>
              <a:rPr lang="ru-RU" sz="900" dirty="0">
                <a:solidFill>
                  <a:srgbClr val="002060"/>
                </a:solidFill>
              </a:rPr>
              <a:t>2. Целью части Программы, формируемой участниками образовательных </a:t>
            </a:r>
            <a:r>
              <a:rPr lang="ru-RU" sz="900" dirty="0" smtClean="0">
                <a:solidFill>
                  <a:srgbClr val="002060"/>
                </a:solidFill>
              </a:rPr>
              <a:t>отношений (далее – вариативная часть) </a:t>
            </a:r>
            <a:r>
              <a:rPr lang="ru-RU" sz="900" dirty="0">
                <a:solidFill>
                  <a:srgbClr val="002060"/>
                </a:solidFill>
              </a:rPr>
              <a:t>выступает проектирование социальных ситуаций развития русскоязычного ребенка с использованием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народа, взаимоотношение с представителями других национальностей, народную игру, познание родного края и другие формы активности. </a:t>
            </a:r>
            <a:r>
              <a:rPr lang="ru-RU" sz="900" baseline="30000" dirty="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endParaRPr lang="ru-RU" sz="9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900" dirty="0" smtClean="0"/>
              <a:t> 3</a:t>
            </a:r>
            <a:r>
              <a:rPr lang="ru-RU" sz="900" dirty="0" smtClean="0">
                <a:solidFill>
                  <a:srgbClr val="002060"/>
                </a:solidFill>
              </a:rPr>
              <a:t>. </a:t>
            </a:r>
            <a:r>
              <a:rPr lang="ru-RU" sz="900" dirty="0">
                <a:solidFill>
                  <a:srgbClr val="002060"/>
                </a:solidFill>
              </a:rPr>
              <a:t>Цель обязательной части Программы достигается через решение следующих задач:</a:t>
            </a:r>
          </a:p>
          <a:p>
            <a:pPr algn="just"/>
            <a:r>
              <a:rPr lang="ru-RU" sz="900" dirty="0">
                <a:solidFill>
                  <a:srgbClr val="002060"/>
                </a:solidFill>
              </a:rPr>
              <a:t>обеспечение 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algn="just"/>
            <a:r>
              <a:rPr lang="ru-RU" sz="900" dirty="0">
                <a:solidFill>
                  <a:srgbClr val="002060"/>
                </a:solidFill>
              </a:rPr>
              <a:t>…</a:t>
            </a:r>
          </a:p>
          <a:p>
            <a:pPr algn="just"/>
            <a:r>
              <a:rPr lang="ru-RU" sz="900" dirty="0">
                <a:solidFill>
                  <a:srgbClr val="002060"/>
                </a:solidFill>
              </a:rPr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</a:t>
            </a:r>
            <a:r>
              <a:rPr lang="ru-RU" sz="900" b="0" i="0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900" baseline="30000" dirty="0">
                <a:solidFill>
                  <a:schemeClr val="tx2"/>
                </a:solidFill>
                <a:latin typeface="Arial" panose="020B0604020202020204" pitchFamily="34" charset="0"/>
              </a:rPr>
              <a:t>3</a:t>
            </a:r>
            <a:endParaRPr lang="ru-RU" sz="900" b="0" i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  <a:p>
            <a:r>
              <a:rPr lang="ru-RU" sz="900" dirty="0">
                <a:solidFill>
                  <a:srgbClr val="002060"/>
                </a:solidFill>
              </a:rPr>
              <a:t>4. Достичь поставленной цели вариативной части возможно через решение следующих задач:</a:t>
            </a:r>
          </a:p>
          <a:p>
            <a:r>
              <a:rPr lang="ru-RU" sz="900" dirty="0" smtClean="0">
                <a:solidFill>
                  <a:srgbClr val="002060"/>
                </a:solidFill>
              </a:rPr>
              <a:t>- создание </a:t>
            </a:r>
            <a:r>
              <a:rPr lang="ru-RU" sz="900" dirty="0">
                <a:solidFill>
                  <a:srgbClr val="002060"/>
                </a:solidFill>
              </a:rPr>
              <a:t>благоприятных условий для освоения татарского языка и сохранения государственных языков Республики Татарстан, развития межэтнической культуры, коммуникативных способностей каждого воспитанника как субъекта взаимоотношений с представителями других национальностей</a:t>
            </a:r>
            <a:r>
              <a:rPr lang="ru-RU" sz="900" dirty="0" smtClean="0">
                <a:solidFill>
                  <a:srgbClr val="002060"/>
                </a:solidFill>
              </a:rPr>
              <a:t>; … </a:t>
            </a:r>
            <a:r>
              <a:rPr lang="ru-RU" sz="900" baseline="30000" dirty="0">
                <a:solidFill>
                  <a:schemeClr val="tx2"/>
                </a:solidFill>
                <a:latin typeface="Arial" panose="020B0604020202020204" pitchFamily="34" charset="0"/>
              </a:rPr>
              <a:t>4</a:t>
            </a:r>
            <a:endParaRPr lang="ru-RU" sz="900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r>
              <a:rPr lang="ru-RU" sz="900" dirty="0" smtClean="0">
                <a:solidFill>
                  <a:srgbClr val="002060"/>
                </a:solidFill>
              </a:rPr>
              <a:t>…</a:t>
            </a:r>
            <a:endParaRPr lang="ru-RU" sz="900" dirty="0">
              <a:solidFill>
                <a:srgbClr val="002060"/>
              </a:solidFill>
            </a:endParaRPr>
          </a:p>
          <a:p>
            <a:r>
              <a:rPr lang="ru-RU" sz="700" dirty="0" smtClean="0">
                <a:solidFill>
                  <a:schemeClr val="tx2"/>
                </a:solidFill>
              </a:rPr>
              <a:t>--------------------------</a:t>
            </a:r>
            <a:endParaRPr lang="ru-RU" sz="700" dirty="0">
              <a:solidFill>
                <a:schemeClr val="tx2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00" baseline="30000" dirty="0" smtClean="0">
                <a:solidFill>
                  <a:schemeClr val="tx2"/>
                </a:solidFill>
                <a:latin typeface="Arial" panose="020B0604020202020204" pitchFamily="34" charset="0"/>
              </a:rPr>
              <a:t>1  </a:t>
            </a:r>
            <a:r>
              <a:rPr lang="ru-RU" sz="700" dirty="0" smtClean="0">
                <a:solidFill>
                  <a:schemeClr val="tx2"/>
                </a:solidFill>
              </a:rPr>
              <a:t>- </a:t>
            </a:r>
            <a:r>
              <a:rPr lang="ru-RU" sz="700" dirty="0">
                <a:solidFill>
                  <a:srgbClr val="002060"/>
                </a:solidFill>
              </a:rPr>
              <a:t>пункт 14.1 </a:t>
            </a:r>
            <a:r>
              <a:rPr lang="ru-RU" altLang="ru-RU" sz="700" dirty="0">
                <a:solidFill>
                  <a:srgbClr val="002060"/>
                </a:solidFill>
              </a:rPr>
              <a:t>Федеральной образовательной программы дошкольного образования, утвержденной приказом Министерства просвещения РФ от 25 ноября 2022 г. № </a:t>
            </a:r>
            <a:r>
              <a:rPr lang="ru-RU" altLang="ru-RU" sz="700" dirty="0" smtClean="0">
                <a:solidFill>
                  <a:srgbClr val="002060"/>
                </a:solidFill>
              </a:rPr>
              <a:t>1028</a:t>
            </a:r>
          </a:p>
          <a:p>
            <a:pPr lvl="0">
              <a:spcBef>
                <a:spcPct val="0"/>
              </a:spcBef>
              <a:defRPr/>
            </a:pPr>
            <a:r>
              <a:rPr lang="ru-RU" sz="700" baseline="30000" dirty="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r>
              <a:rPr lang="ru-RU" sz="700" baseline="30000" dirty="0">
                <a:solidFill>
                  <a:srgbClr val="333333"/>
                </a:solidFill>
                <a:latin typeface="Arial" panose="020B0604020202020204" pitchFamily="34" charset="0"/>
              </a:rPr>
              <a:t>  </a:t>
            </a:r>
            <a:r>
              <a:rPr lang="ru-RU" sz="700" dirty="0">
                <a:solidFill>
                  <a:srgbClr val="002060"/>
                </a:solidFill>
              </a:rPr>
              <a:t>- пункт 1.1.1. Региональной образовательной программы дошкольного образования </a:t>
            </a:r>
            <a:r>
              <a:rPr lang="tt-RU" sz="700" dirty="0">
                <a:solidFill>
                  <a:srgbClr val="002060"/>
                </a:solidFill>
              </a:rPr>
              <a:t>СӨЕНЕЧ - Р</a:t>
            </a:r>
            <a:r>
              <a:rPr lang="ru-RU" sz="700" dirty="0" err="1">
                <a:solidFill>
                  <a:srgbClr val="002060"/>
                </a:solidFill>
              </a:rPr>
              <a:t>адость</a:t>
            </a:r>
            <a:r>
              <a:rPr lang="ru-RU" sz="700" dirty="0">
                <a:solidFill>
                  <a:srgbClr val="002060"/>
                </a:solidFill>
              </a:rPr>
              <a:t> познания</a:t>
            </a:r>
            <a:endParaRPr lang="ru-RU" altLang="ru-RU" sz="700" dirty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defRPr/>
            </a:pPr>
            <a:r>
              <a:rPr lang="ru-RU" sz="700" baseline="30000" dirty="0" smtClean="0">
                <a:solidFill>
                  <a:schemeClr val="tx2"/>
                </a:solidFill>
                <a:latin typeface="Arial" panose="020B0604020202020204" pitchFamily="34" charset="0"/>
              </a:rPr>
              <a:t>3</a:t>
            </a:r>
            <a:r>
              <a:rPr lang="ru-RU" sz="700" baseline="30000" dirty="0" smtClean="0">
                <a:solidFill>
                  <a:srgbClr val="333333"/>
                </a:solidFill>
                <a:latin typeface="Arial" panose="020B0604020202020204" pitchFamily="34" charset="0"/>
              </a:rPr>
              <a:t>  </a:t>
            </a:r>
            <a:r>
              <a:rPr lang="ru-RU" sz="700" dirty="0" smtClean="0">
                <a:solidFill>
                  <a:srgbClr val="002060"/>
                </a:solidFill>
              </a:rPr>
              <a:t>- </a:t>
            </a:r>
            <a:r>
              <a:rPr lang="ru-RU" sz="700" dirty="0">
                <a:solidFill>
                  <a:srgbClr val="002060"/>
                </a:solidFill>
              </a:rPr>
              <a:t>пункт 14.2 </a:t>
            </a:r>
            <a:r>
              <a:rPr lang="ru-RU" altLang="ru-RU" sz="700" dirty="0">
                <a:solidFill>
                  <a:srgbClr val="002060"/>
                </a:solidFill>
              </a:rPr>
              <a:t>Федеральной образовательной программы дошкольного образования, утвержденной приказом Министерства просвещения РФ от 25 ноября 2022 г. № </a:t>
            </a:r>
            <a:r>
              <a:rPr lang="ru-RU" altLang="ru-RU" sz="700" dirty="0" smtClean="0">
                <a:solidFill>
                  <a:srgbClr val="002060"/>
                </a:solidFill>
              </a:rPr>
              <a:t>1028</a:t>
            </a:r>
          </a:p>
          <a:p>
            <a:pPr>
              <a:spcBef>
                <a:spcPct val="0"/>
              </a:spcBef>
              <a:defRPr/>
            </a:pPr>
            <a:r>
              <a:rPr lang="ru-RU" sz="700" baseline="30000" dirty="0" smtClean="0">
                <a:solidFill>
                  <a:schemeClr val="tx2"/>
                </a:solidFill>
                <a:latin typeface="Arial" panose="020B0604020202020204" pitchFamily="34" charset="0"/>
              </a:rPr>
              <a:t>4</a:t>
            </a:r>
            <a:r>
              <a:rPr lang="ru-RU" sz="700" baseline="30000" dirty="0" smtClean="0">
                <a:solidFill>
                  <a:srgbClr val="333333"/>
                </a:solidFill>
                <a:latin typeface="Arial" panose="020B0604020202020204" pitchFamily="34" charset="0"/>
              </a:rPr>
              <a:t>  </a:t>
            </a:r>
            <a:r>
              <a:rPr lang="ru-RU" sz="700" dirty="0">
                <a:solidFill>
                  <a:srgbClr val="002060"/>
                </a:solidFill>
              </a:rPr>
              <a:t>- пункт 1.1.1. Региональной образовательной программы дошкольного образования </a:t>
            </a:r>
            <a:r>
              <a:rPr lang="tt-RU" sz="700" dirty="0">
                <a:solidFill>
                  <a:srgbClr val="002060"/>
                </a:solidFill>
              </a:rPr>
              <a:t>СӨЕНЕЧ - Р</a:t>
            </a:r>
            <a:r>
              <a:rPr lang="ru-RU" sz="700" dirty="0" err="1">
                <a:solidFill>
                  <a:srgbClr val="002060"/>
                </a:solidFill>
              </a:rPr>
              <a:t>адость</a:t>
            </a:r>
            <a:r>
              <a:rPr lang="ru-RU" sz="700" dirty="0">
                <a:solidFill>
                  <a:srgbClr val="002060"/>
                </a:solidFill>
              </a:rPr>
              <a:t> </a:t>
            </a:r>
            <a:r>
              <a:rPr lang="ru-RU" sz="700" dirty="0" smtClean="0">
                <a:solidFill>
                  <a:srgbClr val="002060"/>
                </a:solidFill>
              </a:rPr>
              <a:t>познания</a:t>
            </a:r>
            <a:endParaRPr lang="ru-RU" sz="7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1472406"/>
      </p:ext>
    </p:extLst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8697</TotalTime>
  <Words>1043</Words>
  <Application>Microsoft Office PowerPoint</Application>
  <PresentationFormat>Экран (16:9)</PresentationFormat>
  <Paragraphs>103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3_Тема Office</vt:lpstr>
      <vt:lpstr>4_Тема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718</cp:revision>
  <cp:lastPrinted>2023-11-10T13:28:19Z</cp:lastPrinted>
  <dcterms:created xsi:type="dcterms:W3CDTF">2015-10-13T08:15:21Z</dcterms:created>
  <dcterms:modified xsi:type="dcterms:W3CDTF">2023-11-21T10:30:19Z</dcterms:modified>
</cp:coreProperties>
</file>